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5" r:id="rId2"/>
    <p:sldId id="256" r:id="rId3"/>
    <p:sldId id="257" r:id="rId4"/>
    <p:sldId id="266" r:id="rId5"/>
    <p:sldId id="258" r:id="rId6"/>
    <p:sldId id="259" r:id="rId7"/>
    <p:sldId id="260" r:id="rId8"/>
    <p:sldId id="261" r:id="rId9"/>
    <p:sldId id="262" r:id="rId10"/>
    <p:sldId id="263" r:id="rId11"/>
    <p:sldId id="264"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EFE"/>
    <a:srgbClr val="0074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9" d="100"/>
          <a:sy n="89" d="100"/>
        </p:scale>
        <p:origin x="61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10/13/2025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10/13/2025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10/13/2025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10/13/2025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10/13/2025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10/13/2025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42371" y="1198179"/>
            <a:ext cx="8915400" cy="3777622"/>
          </a:xfrm>
        </p:spPr>
        <p:txBody>
          <a:bodyPr>
            <a:normAutofit fontScale="55000" lnSpcReduction="20000"/>
          </a:bodyPr>
          <a:lstStyle/>
          <a:p>
            <a:pPr marL="0" indent="0" algn="ctr">
              <a:buNone/>
            </a:pPr>
            <a:r>
              <a:rPr lang="fa-IR" sz="7300" b="1" dirty="0" smtClean="0">
                <a:solidFill>
                  <a:schemeClr val="accent5">
                    <a:lumMod val="75000"/>
                  </a:schemeClr>
                </a:solidFill>
                <a:cs typeface="B Titr" panose="00000700000000000000" pitchFamily="2" charset="-78"/>
              </a:rPr>
              <a:t>کارگاه حمایت از تغذیه نوزاد با شیر مادر</a:t>
            </a:r>
          </a:p>
          <a:p>
            <a:pPr marL="0" indent="0" algn="ctr">
              <a:buNone/>
            </a:pPr>
            <a:endParaRPr lang="fa-IR" sz="4000" b="1" dirty="0" smtClean="0">
              <a:solidFill>
                <a:schemeClr val="accent5">
                  <a:lumMod val="75000"/>
                </a:schemeClr>
              </a:solidFill>
              <a:cs typeface="B Titr" panose="00000700000000000000" pitchFamily="2" charset="-78"/>
            </a:endParaRPr>
          </a:p>
          <a:p>
            <a:pPr marL="0" indent="0" algn="ctr">
              <a:buNone/>
            </a:pPr>
            <a:r>
              <a:rPr lang="fa-IR" sz="4000" b="1" dirty="0" smtClean="0">
                <a:solidFill>
                  <a:schemeClr val="accent5">
                    <a:lumMod val="75000"/>
                  </a:schemeClr>
                </a:solidFill>
                <a:cs typeface="B Titr" panose="00000700000000000000" pitchFamily="2" charset="-78"/>
              </a:rPr>
              <a:t>شبکه بهداشت و درمان شهرستان بویین میاندشت</a:t>
            </a:r>
          </a:p>
          <a:p>
            <a:pPr marL="0" indent="0" algn="ctr">
              <a:buNone/>
            </a:pPr>
            <a:endParaRPr lang="fa-IR" sz="4000" b="1" dirty="0" smtClean="0">
              <a:solidFill>
                <a:schemeClr val="accent5">
                  <a:lumMod val="75000"/>
                </a:schemeClr>
              </a:solidFill>
              <a:cs typeface="B Titr" panose="00000700000000000000" pitchFamily="2" charset="-78"/>
            </a:endParaRPr>
          </a:p>
          <a:p>
            <a:pPr marL="0" indent="0" algn="ctr">
              <a:buNone/>
            </a:pPr>
            <a:r>
              <a:rPr lang="fa-IR" sz="4000" b="1" dirty="0" smtClean="0">
                <a:solidFill>
                  <a:schemeClr val="accent5">
                    <a:lumMod val="75000"/>
                  </a:schemeClr>
                </a:solidFill>
                <a:cs typeface="B Titr" panose="00000700000000000000" pitchFamily="2" charset="-78"/>
              </a:rPr>
              <a:t>واحد سلامت نوزادان و کودکان</a:t>
            </a:r>
          </a:p>
          <a:p>
            <a:pPr marL="0" indent="0" algn="ctr">
              <a:buNone/>
            </a:pPr>
            <a:endParaRPr lang="fa-IR" sz="4000" b="1" dirty="0" smtClean="0">
              <a:solidFill>
                <a:schemeClr val="accent5">
                  <a:lumMod val="75000"/>
                </a:schemeClr>
              </a:solidFill>
              <a:cs typeface="B Titr" panose="00000700000000000000" pitchFamily="2" charset="-78"/>
            </a:endParaRPr>
          </a:p>
          <a:p>
            <a:pPr marL="0" indent="0" algn="ctr">
              <a:buNone/>
            </a:pPr>
            <a:r>
              <a:rPr lang="fa-IR" sz="4000" b="1" dirty="0" smtClean="0">
                <a:solidFill>
                  <a:schemeClr val="accent5">
                    <a:lumMod val="75000"/>
                  </a:schemeClr>
                </a:solidFill>
                <a:cs typeface="B Titr" panose="00000700000000000000" pitchFamily="2" charset="-78"/>
              </a:rPr>
              <a:t>مدرس:اکرم زالی</a:t>
            </a:r>
          </a:p>
          <a:p>
            <a:pPr marL="0" indent="0" algn="ctr">
              <a:buNone/>
            </a:pPr>
            <a:endParaRPr lang="fa-IR" sz="4000" b="1" dirty="0" smtClean="0">
              <a:solidFill>
                <a:schemeClr val="accent5">
                  <a:lumMod val="75000"/>
                </a:schemeClr>
              </a:solidFill>
              <a:cs typeface="B Titr" panose="00000700000000000000" pitchFamily="2" charset="-78"/>
            </a:endParaRPr>
          </a:p>
          <a:p>
            <a:pPr marL="0" indent="0" algn="ctr">
              <a:buNone/>
            </a:pPr>
            <a:r>
              <a:rPr lang="fa-IR" sz="4000" b="1" dirty="0" smtClean="0">
                <a:solidFill>
                  <a:schemeClr val="accent5">
                    <a:lumMod val="75000"/>
                  </a:schemeClr>
                </a:solidFill>
                <a:cs typeface="B Titr" panose="00000700000000000000" pitchFamily="2" charset="-78"/>
              </a:rPr>
              <a:t>1404/7/17</a:t>
            </a:r>
          </a:p>
        </p:txBody>
      </p:sp>
    </p:spTree>
    <p:extLst>
      <p:ext uri="{BB962C8B-B14F-4D97-AF65-F5344CB8AC3E}">
        <p14:creationId xmlns:p14="http://schemas.microsoft.com/office/powerpoint/2010/main" val="21922240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3366" y="852710"/>
            <a:ext cx="8911687" cy="1280890"/>
          </a:xfrm>
        </p:spPr>
        <p:txBody>
          <a:bodyPr/>
          <a:lstStyle/>
          <a:p>
            <a:r>
              <a:rPr lang="fa-IR" dirty="0">
                <a:solidFill>
                  <a:srgbClr val="00B050"/>
                </a:solidFill>
                <a:cs typeface="B Titr" panose="00000700000000000000" pitchFamily="2" charset="-78"/>
              </a:rPr>
              <a:t>تغذيه با شيرمادر در شيرخواران بيمار </a:t>
            </a:r>
          </a:p>
        </p:txBody>
      </p:sp>
      <p:sp>
        <p:nvSpPr>
          <p:cNvPr id="3" name="Content Placeholder 2"/>
          <p:cNvSpPr>
            <a:spLocks noGrp="1"/>
          </p:cNvSpPr>
          <p:nvPr>
            <p:ph idx="1"/>
          </p:nvPr>
        </p:nvSpPr>
        <p:spPr/>
        <p:txBody>
          <a:bodyPr/>
          <a:lstStyle/>
          <a:p>
            <a:pPr marL="0" indent="0">
              <a:buNone/>
            </a:pPr>
            <a:r>
              <a:rPr lang="fa-IR" dirty="0" smtClean="0">
                <a:cs typeface="B Titr" panose="00000700000000000000" pitchFamily="2" charset="-78"/>
              </a:rPr>
              <a:t> </a:t>
            </a:r>
            <a:r>
              <a:rPr lang="fa-IR" dirty="0">
                <a:cs typeface="B Titr" panose="00000700000000000000" pitchFamily="2" charset="-78"/>
              </a:rPr>
              <a:t>تغذیه با شیر مادر در شیرخواران بیماردر نوزادان بستری (مانند نوزاد نارس یا دارای زردی) باید در صورت امکان از شیر دوشیده مادر استفاده شود.شیر مادر خطر عفونت‌های بیمارستانی را کاهش می‌دهد و تحمل گوارشی را بهبود می‌بخشد.تغذیه با قاشق، فنجان یا قطره‌چکان در صورت عدم توان مکیدن.</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8636" y="3636478"/>
            <a:ext cx="2844730" cy="2920203"/>
          </a:xfrm>
          <a:prstGeom prst="rect">
            <a:avLst/>
          </a:prstGeom>
        </p:spPr>
      </p:pic>
    </p:spTree>
    <p:extLst>
      <p:ext uri="{BB962C8B-B14F-4D97-AF65-F5344CB8AC3E}">
        <p14:creationId xmlns:p14="http://schemas.microsoft.com/office/powerpoint/2010/main" val="22082517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cs typeface="B Titr" panose="00000700000000000000" pitchFamily="2" charset="-78"/>
              </a:rPr>
              <a:t>مادران شاغل و شيردهي </a:t>
            </a:r>
          </a:p>
        </p:txBody>
      </p:sp>
      <p:sp>
        <p:nvSpPr>
          <p:cNvPr id="3" name="Content Placeholder 2"/>
          <p:cNvSpPr>
            <a:spLocks noGrp="1"/>
          </p:cNvSpPr>
          <p:nvPr>
            <p:ph idx="1"/>
          </p:nvPr>
        </p:nvSpPr>
        <p:spPr/>
        <p:txBody>
          <a:bodyPr/>
          <a:lstStyle/>
          <a:p>
            <a:pPr algn="just"/>
            <a:r>
              <a:rPr lang="fa-IR" dirty="0" smtClean="0">
                <a:cs typeface="B Titr" panose="00000700000000000000" pitchFamily="2" charset="-78"/>
              </a:rPr>
              <a:t>باید </a:t>
            </a:r>
            <a:r>
              <a:rPr lang="fa-IR" dirty="0">
                <a:cs typeface="B Titr" panose="00000700000000000000" pitchFamily="2" charset="-78"/>
              </a:rPr>
              <a:t>آموزش ببیند که شیر را بدوشد، ذخیره کند و در محل کار ادامه دهد</a:t>
            </a:r>
            <a:r>
              <a:rPr lang="fa-IR" dirty="0" smtClean="0">
                <a:cs typeface="B Titr" panose="00000700000000000000" pitchFamily="2" charset="-78"/>
              </a:rPr>
              <a:t>.</a:t>
            </a:r>
          </a:p>
          <a:p>
            <a:pPr algn="just"/>
            <a:r>
              <a:rPr lang="fa-IR" dirty="0" smtClean="0">
                <a:solidFill>
                  <a:srgbClr val="FF0000"/>
                </a:solidFill>
                <a:cs typeface="B Titr" panose="00000700000000000000" pitchFamily="2" charset="-78"/>
              </a:rPr>
              <a:t>نگهداری </a:t>
            </a:r>
            <a:r>
              <a:rPr lang="fa-IR" dirty="0">
                <a:solidFill>
                  <a:srgbClr val="FF0000"/>
                </a:solidFill>
                <a:cs typeface="B Titr" panose="00000700000000000000" pitchFamily="2" charset="-78"/>
              </a:rPr>
              <a:t>شیر دوشیده</a:t>
            </a:r>
            <a:r>
              <a:rPr lang="fa-IR" dirty="0" smtClean="0">
                <a:solidFill>
                  <a:srgbClr val="FF0000"/>
                </a:solidFill>
                <a:cs typeface="B Titr" panose="00000700000000000000" pitchFamily="2" charset="-78"/>
              </a:rPr>
              <a:t>:</a:t>
            </a:r>
          </a:p>
          <a:p>
            <a:pPr algn="just"/>
            <a:r>
              <a:rPr lang="fa-IR" dirty="0" smtClean="0">
                <a:cs typeface="B Titr" panose="00000700000000000000" pitchFamily="2" charset="-78"/>
              </a:rPr>
              <a:t>در </a:t>
            </a:r>
            <a:r>
              <a:rPr lang="fa-IR" dirty="0">
                <a:cs typeface="B Titr" panose="00000700000000000000" pitchFamily="2" charset="-78"/>
              </a:rPr>
              <a:t>دمای </a:t>
            </a:r>
            <a:r>
              <a:rPr lang="fa-IR" dirty="0" smtClean="0">
                <a:cs typeface="B Titr" panose="00000700000000000000" pitchFamily="2" charset="-78"/>
              </a:rPr>
              <a:t>اتاق 2۵°</a:t>
            </a:r>
            <a:r>
              <a:rPr lang="en-US" dirty="0" smtClean="0">
                <a:cs typeface="B Titr" panose="00000700000000000000" pitchFamily="2" charset="-78"/>
              </a:rPr>
              <a:t>  </a:t>
            </a:r>
            <a:r>
              <a:rPr lang="fa-IR" dirty="0" smtClean="0">
                <a:cs typeface="B Titr" panose="00000700000000000000" pitchFamily="2" charset="-78"/>
              </a:rPr>
              <a:t>تا 37 درجه :به مدت ۴ </a:t>
            </a:r>
            <a:r>
              <a:rPr lang="fa-IR" dirty="0" smtClean="0">
                <a:cs typeface="B Titr" panose="00000700000000000000" pitchFamily="2" charset="-78"/>
              </a:rPr>
              <a:t>ساعت </a:t>
            </a:r>
            <a:endParaRPr lang="fa-IR" dirty="0" smtClean="0">
              <a:cs typeface="B Titr" panose="00000700000000000000" pitchFamily="2" charset="-78"/>
            </a:endParaRPr>
          </a:p>
          <a:p>
            <a:pPr algn="just"/>
            <a:r>
              <a:rPr lang="fa-IR" dirty="0" smtClean="0">
                <a:cs typeface="B Titr" panose="00000700000000000000" pitchFamily="2" charset="-78"/>
              </a:rPr>
              <a:t>در دمای 15-25 درجه:به مدت 8ساعت</a:t>
            </a:r>
          </a:p>
          <a:p>
            <a:pPr algn="just"/>
            <a:r>
              <a:rPr lang="fa-IR" dirty="0" smtClean="0">
                <a:cs typeface="B Titr" panose="00000700000000000000" pitchFamily="2" charset="-78"/>
              </a:rPr>
              <a:t>در دمای زیر 15 درجه:به مدت 24ساعت</a:t>
            </a:r>
          </a:p>
          <a:p>
            <a:pPr algn="just"/>
            <a:r>
              <a:rPr lang="fa-IR" dirty="0" smtClean="0">
                <a:cs typeface="B Titr" panose="00000700000000000000" pitchFamily="2" charset="-78"/>
              </a:rPr>
              <a:t>در یخچال با دمای 2تا4 درجه :48ساعت</a:t>
            </a:r>
            <a:endParaRPr lang="fa-IR" dirty="0" smtClean="0">
              <a:cs typeface="B Titr" panose="00000700000000000000" pitchFamily="2" charset="-78"/>
            </a:endParaRPr>
          </a:p>
          <a:p>
            <a:pPr algn="just"/>
            <a:r>
              <a:rPr lang="fa-IR" dirty="0" smtClean="0">
                <a:cs typeface="B Titr" panose="00000700000000000000" pitchFamily="2" charset="-78"/>
              </a:rPr>
              <a:t>در فریزر</a:t>
            </a:r>
            <a:r>
              <a:rPr lang="fa-IR" dirty="0">
                <a:cs typeface="B Titr" panose="00000700000000000000" pitchFamily="2" charset="-78"/>
              </a:rPr>
              <a:t>: تا ۳ </a:t>
            </a:r>
            <a:r>
              <a:rPr lang="fa-IR" dirty="0" smtClean="0">
                <a:cs typeface="B Titr" panose="00000700000000000000" pitchFamily="2" charset="-78"/>
              </a:rPr>
              <a:t>ماه </a:t>
            </a:r>
            <a:endParaRPr lang="fa-IR" dirty="0" smtClean="0">
              <a:cs typeface="B Titr" panose="00000700000000000000" pitchFamily="2" charset="-78"/>
            </a:endParaRPr>
          </a:p>
          <a:p>
            <a:pPr algn="just"/>
            <a:r>
              <a:rPr lang="fa-IR" dirty="0" smtClean="0">
                <a:cs typeface="B Titr" panose="00000700000000000000" pitchFamily="2" charset="-78"/>
              </a:rPr>
              <a:t>درون جایخی:2هفته</a:t>
            </a:r>
            <a:endParaRPr lang="fa-IR" dirty="0" smtClean="0">
              <a:cs typeface="B Titr" panose="00000700000000000000" pitchFamily="2" charset="-78"/>
            </a:endParaRPr>
          </a:p>
          <a:p>
            <a:pPr algn="just"/>
            <a:r>
              <a:rPr lang="fa-IR" dirty="0" smtClean="0">
                <a:cs typeface="B Titr" panose="00000700000000000000" pitchFamily="2" charset="-78"/>
              </a:rPr>
              <a:t>ایجاد </a:t>
            </a:r>
            <a:r>
              <a:rPr lang="fa-IR" dirty="0">
                <a:cs typeface="B Titr" panose="00000700000000000000" pitchFamily="2" charset="-78"/>
              </a:rPr>
              <a:t>اتاق شیردهی در محیط کار و مرخصی زایمان مؤثر در تداوم شیردهی است.</a:t>
            </a:r>
          </a:p>
        </p:txBody>
      </p:sp>
    </p:spTree>
    <p:extLst>
      <p:ext uri="{BB962C8B-B14F-4D97-AF65-F5344CB8AC3E}">
        <p14:creationId xmlns:p14="http://schemas.microsoft.com/office/powerpoint/2010/main" val="1348832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73903" y="2020613"/>
            <a:ext cx="8915399" cy="2262781"/>
          </a:xfrm>
        </p:spPr>
        <p:txBody>
          <a:bodyPr>
            <a:normAutofit/>
          </a:bodyPr>
          <a:lstStyle/>
          <a:p>
            <a:pPr algn="just"/>
            <a:r>
              <a:rPr lang="fa-IR" sz="1600" dirty="0" smtClean="0">
                <a:solidFill>
                  <a:schemeClr val="accent5">
                    <a:lumMod val="75000"/>
                  </a:schemeClr>
                </a:solidFill>
                <a:cs typeface="B Titr" panose="00000700000000000000" pitchFamily="2" charset="-78"/>
              </a:rPr>
              <a:t/>
            </a:r>
            <a:br>
              <a:rPr lang="fa-IR" sz="1600" dirty="0" smtClean="0">
                <a:solidFill>
                  <a:schemeClr val="accent5">
                    <a:lumMod val="75000"/>
                  </a:schemeClr>
                </a:solidFill>
                <a:cs typeface="B Titr" panose="00000700000000000000" pitchFamily="2" charset="-78"/>
              </a:rPr>
            </a:br>
            <a:r>
              <a:rPr lang="fa-IR" sz="1600" dirty="0" smtClean="0">
                <a:solidFill>
                  <a:schemeClr val="tx1">
                    <a:lumMod val="95000"/>
                    <a:lumOff val="5000"/>
                  </a:schemeClr>
                </a:solidFill>
                <a:cs typeface="B Titr" panose="00000700000000000000" pitchFamily="2" charset="-78"/>
              </a:rPr>
              <a:t>اهمیت </a:t>
            </a:r>
            <a:r>
              <a:rPr lang="fa-IR" sz="1600" dirty="0">
                <a:solidFill>
                  <a:schemeClr val="tx1">
                    <a:lumMod val="95000"/>
                    <a:lumOff val="5000"/>
                  </a:schemeClr>
                </a:solidFill>
                <a:cs typeface="B Titr" panose="00000700000000000000" pitchFamily="2" charset="-78"/>
              </a:rPr>
              <a:t>برنامه ترویج تغذیه با شیر مادرتغذیه با شیر مادر یکی از مؤثرترین مداخلات برای کاهش مرگ‌ومیر نوزادان و کودکان زیر ۵ سال است.شیر مادر، غذایی کامل، ایمن، و بهداشتی است که نیازهای تغذیه‌ای، ایمنی و روانی کودک را تأمین می‌کند.تغذیه انحصاری با شیر مادر تا ۶ ماهگی می‌تواند تا ۱۳٪ مرگ‌ومیر کودکان را کاهش دهد.ترویج و حمایت از شیردهی نیازمند مشارکت خانواده، جامعه و نظام سلامت است.هدف برنامه: افزایش نرخ تغذیه انحصاری با شیر مادر، ارتقای سلامت مادر و کودک، و کاهش بیماری‌های عفونی و مزمن.</a:t>
            </a:r>
          </a:p>
        </p:txBody>
      </p:sp>
      <p:sp>
        <p:nvSpPr>
          <p:cNvPr id="3" name="Rectangle 2"/>
          <p:cNvSpPr/>
          <p:nvPr/>
        </p:nvSpPr>
        <p:spPr>
          <a:xfrm>
            <a:off x="3438023" y="1089711"/>
            <a:ext cx="6767521" cy="584775"/>
          </a:xfrm>
          <a:prstGeom prst="rect">
            <a:avLst/>
          </a:prstGeom>
        </p:spPr>
        <p:txBody>
          <a:bodyPr wrap="square">
            <a:spAutoFit/>
          </a:bodyPr>
          <a:lstStyle/>
          <a:p>
            <a:r>
              <a:rPr lang="fa-IR" sz="3200" dirty="0">
                <a:solidFill>
                  <a:schemeClr val="accent5">
                    <a:lumMod val="75000"/>
                  </a:schemeClr>
                </a:solidFill>
                <a:cs typeface="B Titr" panose="00000700000000000000" pitchFamily="2" charset="-78"/>
              </a:rPr>
              <a:t>اهمیت </a:t>
            </a:r>
            <a:r>
              <a:rPr lang="fa-IR" sz="3200" dirty="0" smtClean="0">
                <a:solidFill>
                  <a:schemeClr val="accent5">
                    <a:lumMod val="75000"/>
                  </a:schemeClr>
                </a:solidFill>
                <a:cs typeface="B Titr" panose="00000700000000000000" pitchFamily="2" charset="-78"/>
              </a:rPr>
              <a:t>برنامه ترویج تغذیه با </a:t>
            </a:r>
            <a:r>
              <a:rPr lang="fa-IR" sz="3200" dirty="0">
                <a:solidFill>
                  <a:schemeClr val="accent5">
                    <a:lumMod val="75000"/>
                  </a:schemeClr>
                </a:solidFill>
                <a:cs typeface="B Titr" panose="00000700000000000000" pitchFamily="2" charset="-78"/>
              </a:rPr>
              <a:t>شیر مادر:</a:t>
            </a:r>
          </a:p>
        </p:txBody>
      </p:sp>
    </p:spTree>
    <p:extLst>
      <p:ext uri="{BB962C8B-B14F-4D97-AF65-F5344CB8AC3E}">
        <p14:creationId xmlns:p14="http://schemas.microsoft.com/office/powerpoint/2010/main" val="1624055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7739" y="852710"/>
            <a:ext cx="8911687" cy="1280890"/>
          </a:xfrm>
        </p:spPr>
        <p:txBody>
          <a:bodyPr/>
          <a:lstStyle/>
          <a:p>
            <a:r>
              <a:rPr lang="fa-IR" dirty="0">
                <a:cs typeface="B Titr" panose="00000700000000000000" pitchFamily="2" charset="-78"/>
              </a:rPr>
              <a:t>آناتومي و فيزيولوژي </a:t>
            </a:r>
            <a:r>
              <a:rPr lang="fa-IR" dirty="0" smtClean="0">
                <a:cs typeface="B Titr" panose="00000700000000000000" pitchFamily="2" charset="-78"/>
              </a:rPr>
              <a:t>پستان: </a:t>
            </a:r>
            <a:endParaRPr lang="fa-IR" dirty="0">
              <a:cs typeface="B Titr" panose="00000700000000000000" pitchFamily="2" charset="-78"/>
            </a:endParaRPr>
          </a:p>
        </p:txBody>
      </p:sp>
      <p:sp>
        <p:nvSpPr>
          <p:cNvPr id="3" name="Content Placeholder 2"/>
          <p:cNvSpPr>
            <a:spLocks noGrp="1"/>
          </p:cNvSpPr>
          <p:nvPr>
            <p:ph idx="1"/>
          </p:nvPr>
        </p:nvSpPr>
        <p:spPr>
          <a:xfrm>
            <a:off x="1261241" y="2007476"/>
            <a:ext cx="10243371" cy="3903746"/>
          </a:xfrm>
        </p:spPr>
        <p:txBody>
          <a:bodyPr>
            <a:normAutofit lnSpcReduction="10000"/>
          </a:bodyPr>
          <a:lstStyle/>
          <a:p>
            <a:pPr algn="just"/>
            <a:r>
              <a:rPr lang="fa-IR" dirty="0" smtClean="0">
                <a:cs typeface="B Titr" panose="00000700000000000000" pitchFamily="2" charset="-78"/>
              </a:rPr>
              <a:t>پستان ها از جمله غدد ضمیمه پوست هستند که نقش اصلی آن ها در شیردهی و تغذیه نوزاد است .رشد کامل پستان ها در زمان بلوغ اتفاق می افتد اما فعالیت عملکردی آن ها در زمان بارداری و شیردهی صورت می گیرد.</a:t>
            </a:r>
          </a:p>
          <a:p>
            <a:pPr marL="0" indent="0" algn="just">
              <a:buNone/>
            </a:pPr>
            <a:endParaRPr lang="fa-IR" sz="2800" dirty="0" smtClean="0">
              <a:solidFill>
                <a:srgbClr val="FF0000"/>
              </a:solidFill>
              <a:cs typeface="B Titr" panose="00000700000000000000" pitchFamily="2" charset="-78"/>
            </a:endParaRPr>
          </a:p>
          <a:p>
            <a:pPr marL="0" indent="0" algn="just">
              <a:buNone/>
            </a:pPr>
            <a:r>
              <a:rPr lang="fa-IR" sz="2800" dirty="0" smtClean="0">
                <a:solidFill>
                  <a:srgbClr val="FF0000"/>
                </a:solidFill>
                <a:cs typeface="B Titr" panose="00000700000000000000" pitchFamily="2" charset="-78"/>
              </a:rPr>
              <a:t>آناتومی پستان</a:t>
            </a:r>
          </a:p>
          <a:p>
            <a:pPr marL="0" indent="0" algn="just">
              <a:buNone/>
            </a:pPr>
            <a:r>
              <a:rPr lang="fa-IR" sz="2800" dirty="0" smtClean="0">
                <a:solidFill>
                  <a:schemeClr val="accent1">
                    <a:lumMod val="75000"/>
                  </a:schemeClr>
                </a:solidFill>
                <a:cs typeface="B Titr" panose="00000700000000000000" pitchFamily="2" charset="-78"/>
              </a:rPr>
              <a:t>ساختار خارجی پستان</a:t>
            </a:r>
          </a:p>
          <a:p>
            <a:pPr marL="0" indent="0" algn="just">
              <a:buNone/>
            </a:pPr>
            <a:r>
              <a:rPr lang="fa-IR" sz="2800" dirty="0" smtClean="0">
                <a:solidFill>
                  <a:schemeClr val="accent1">
                    <a:lumMod val="75000"/>
                  </a:schemeClr>
                </a:solidFill>
                <a:cs typeface="B Titr" panose="00000700000000000000" pitchFamily="2" charset="-78"/>
              </a:rPr>
              <a:t>ساختار داخلی پستان</a:t>
            </a:r>
          </a:p>
          <a:p>
            <a:pPr marL="0" indent="0" algn="just">
              <a:buNone/>
            </a:pPr>
            <a:r>
              <a:rPr lang="fa-IR" sz="2800" dirty="0" smtClean="0">
                <a:solidFill>
                  <a:schemeClr val="accent1">
                    <a:lumMod val="75000"/>
                  </a:schemeClr>
                </a:solidFill>
                <a:cs typeface="B Titr" panose="00000700000000000000" pitchFamily="2" charset="-78"/>
              </a:rPr>
              <a:t>بافت چربی</a:t>
            </a:r>
          </a:p>
          <a:p>
            <a:pPr marL="0" indent="0" algn="just">
              <a:buNone/>
            </a:pPr>
            <a:r>
              <a:rPr lang="fa-IR" sz="2800" dirty="0" smtClean="0">
                <a:solidFill>
                  <a:schemeClr val="accent1">
                    <a:lumMod val="75000"/>
                  </a:schemeClr>
                </a:solidFill>
                <a:cs typeface="B Titr" panose="00000700000000000000" pitchFamily="2" charset="-78"/>
              </a:rPr>
              <a:t>بافت همبند و لیگمانی</a:t>
            </a:r>
            <a:endParaRPr lang="fa-IR" sz="2800" dirty="0">
              <a:solidFill>
                <a:schemeClr val="accent1">
                  <a:lumMod val="75000"/>
                </a:schemeClr>
              </a:solidFill>
              <a:cs typeface="B Titr" panose="00000700000000000000" pitchFamily="2"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4537" y="3423971"/>
            <a:ext cx="5000096" cy="3039891"/>
          </a:xfrm>
          <a:prstGeom prst="rect">
            <a:avLst/>
          </a:prstGeom>
        </p:spPr>
      </p:pic>
    </p:spTree>
    <p:extLst>
      <p:ext uri="{BB962C8B-B14F-4D97-AF65-F5344CB8AC3E}">
        <p14:creationId xmlns:p14="http://schemas.microsoft.com/office/powerpoint/2010/main" val="36550538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a:bodyPr>
          <a:lstStyle/>
          <a:p>
            <a:r>
              <a:rPr lang="fa-IR" sz="3600" dirty="0" smtClean="0">
                <a:solidFill>
                  <a:srgbClr val="FF0000"/>
                </a:solidFill>
                <a:cs typeface="B Titr" panose="00000700000000000000" pitchFamily="2" charset="-78"/>
              </a:rPr>
              <a:t>فیزیولوژی پستان:</a:t>
            </a:r>
          </a:p>
          <a:p>
            <a:r>
              <a:rPr lang="fa-IR" sz="2800" dirty="0" smtClean="0">
                <a:cs typeface="B Titr" panose="00000700000000000000" pitchFamily="2" charset="-78"/>
              </a:rPr>
              <a:t>همورمون های موثر در رشد و عملکرد پستان</a:t>
            </a:r>
          </a:p>
          <a:p>
            <a:r>
              <a:rPr lang="fa-IR" sz="2800" dirty="0" smtClean="0">
                <a:cs typeface="B Titr" panose="00000700000000000000" pitchFamily="2" charset="-78"/>
              </a:rPr>
              <a:t>تولید و ترشح شیر</a:t>
            </a:r>
          </a:p>
          <a:p>
            <a:r>
              <a:rPr lang="fa-IR" sz="2800" dirty="0" smtClean="0">
                <a:cs typeface="B Titr" panose="00000700000000000000" pitchFamily="2" charset="-78"/>
              </a:rPr>
              <a:t>نگهداری یا توقف شیر</a:t>
            </a:r>
            <a:endParaRPr lang="fa-IR" sz="2800" dirty="0">
              <a:cs typeface="B Titr" panose="00000700000000000000" pitchFamily="2" charset="-78"/>
            </a:endParaRPr>
          </a:p>
        </p:txBody>
      </p:sp>
    </p:spTree>
    <p:extLst>
      <p:ext uri="{BB962C8B-B14F-4D97-AF65-F5344CB8AC3E}">
        <p14:creationId xmlns:p14="http://schemas.microsoft.com/office/powerpoint/2010/main" val="981492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1821" y="750234"/>
            <a:ext cx="8911687" cy="1280890"/>
          </a:xfrm>
        </p:spPr>
        <p:txBody>
          <a:bodyPr/>
          <a:lstStyle/>
          <a:p>
            <a:r>
              <a:rPr lang="fa-IR" dirty="0">
                <a:solidFill>
                  <a:srgbClr val="007434"/>
                </a:solidFill>
                <a:cs typeface="B Titr" panose="00000700000000000000" pitchFamily="2" charset="-78"/>
              </a:rPr>
              <a:t>جنبه هاي تغذيه اي شيرمادر </a:t>
            </a:r>
          </a:p>
        </p:txBody>
      </p:sp>
      <p:sp>
        <p:nvSpPr>
          <p:cNvPr id="3" name="Content Placeholder 2"/>
          <p:cNvSpPr>
            <a:spLocks noGrp="1"/>
          </p:cNvSpPr>
          <p:nvPr>
            <p:ph idx="1"/>
          </p:nvPr>
        </p:nvSpPr>
        <p:spPr/>
        <p:txBody>
          <a:bodyPr/>
          <a:lstStyle/>
          <a:p>
            <a:pPr algn="just"/>
            <a:r>
              <a:rPr lang="fa-IR" dirty="0" smtClean="0">
                <a:cs typeface="B Titr" panose="00000700000000000000" pitchFamily="2" charset="-78"/>
              </a:rPr>
              <a:t>انرژی </a:t>
            </a:r>
            <a:r>
              <a:rPr lang="fa-IR" dirty="0">
                <a:cs typeface="B Titr" panose="00000700000000000000" pitchFamily="2" charset="-78"/>
              </a:rPr>
              <a:t>کافی: حدود ۷۰ کیلوکالری در هر ۱۰۰ میلی‌لیتر</a:t>
            </a:r>
            <a:r>
              <a:rPr lang="fa-IR" dirty="0" smtClean="0">
                <a:cs typeface="B Titr" panose="00000700000000000000" pitchFamily="2" charset="-78"/>
              </a:rPr>
              <a:t>.</a:t>
            </a:r>
          </a:p>
          <a:p>
            <a:pPr algn="just"/>
            <a:r>
              <a:rPr lang="fa-IR" dirty="0" smtClean="0">
                <a:cs typeface="B Titr" panose="00000700000000000000" pitchFamily="2" charset="-78"/>
              </a:rPr>
              <a:t>پروتئین‌های </a:t>
            </a:r>
            <a:r>
              <a:rPr lang="fa-IR" dirty="0">
                <a:cs typeface="B Titr" panose="00000700000000000000" pitchFamily="2" charset="-78"/>
              </a:rPr>
              <a:t>با کیفیت بالا: لاکتالبومین و لاکتوفرین که به هضم آسان کمک می‌کنند</a:t>
            </a:r>
            <a:r>
              <a:rPr lang="fa-IR" dirty="0" smtClean="0">
                <a:cs typeface="B Titr" panose="00000700000000000000" pitchFamily="2" charset="-78"/>
              </a:rPr>
              <a:t>.</a:t>
            </a:r>
          </a:p>
          <a:p>
            <a:pPr algn="just"/>
            <a:r>
              <a:rPr lang="fa-IR" dirty="0" smtClean="0">
                <a:cs typeface="B Titr" panose="00000700000000000000" pitchFamily="2" charset="-78"/>
              </a:rPr>
              <a:t>چربی‌ها</a:t>
            </a:r>
            <a:r>
              <a:rPr lang="fa-IR" dirty="0">
                <a:cs typeface="B Titr" panose="00000700000000000000" pitchFamily="2" charset="-78"/>
              </a:rPr>
              <a:t>: منبع اصلی انرژی و رشد مغز (به‌ویژه اسیدهای چرب </a:t>
            </a:r>
            <a:r>
              <a:rPr lang="en-US" dirty="0">
                <a:cs typeface="B Titr" panose="00000700000000000000" pitchFamily="2" charset="-78"/>
              </a:rPr>
              <a:t>DHA </a:t>
            </a:r>
            <a:r>
              <a:rPr lang="fa-IR" dirty="0">
                <a:cs typeface="B Titr" panose="00000700000000000000" pitchFamily="2" charset="-78"/>
              </a:rPr>
              <a:t>و </a:t>
            </a:r>
            <a:r>
              <a:rPr lang="en-US" dirty="0">
                <a:cs typeface="B Titr" panose="00000700000000000000" pitchFamily="2" charset="-78"/>
              </a:rPr>
              <a:t>ARA</a:t>
            </a:r>
            <a:r>
              <a:rPr lang="en-US" dirty="0" smtClean="0">
                <a:cs typeface="B Titr" panose="00000700000000000000" pitchFamily="2" charset="-78"/>
              </a:rPr>
              <a:t>).</a:t>
            </a:r>
            <a:endParaRPr lang="fa-IR" dirty="0" smtClean="0">
              <a:cs typeface="B Titr" panose="00000700000000000000" pitchFamily="2" charset="-78"/>
            </a:endParaRPr>
          </a:p>
          <a:p>
            <a:pPr algn="just"/>
            <a:r>
              <a:rPr lang="fa-IR" dirty="0" smtClean="0">
                <a:cs typeface="B Titr" panose="00000700000000000000" pitchFamily="2" charset="-78"/>
              </a:rPr>
              <a:t>ویتامین‌ها </a:t>
            </a:r>
            <a:r>
              <a:rPr lang="fa-IR" dirty="0">
                <a:cs typeface="B Titr" panose="00000700000000000000" pitchFamily="2" charset="-78"/>
              </a:rPr>
              <a:t>و مواد معدنی: متناسب با نیازهای نوزاد</a:t>
            </a:r>
            <a:r>
              <a:rPr lang="fa-IR" dirty="0" smtClean="0">
                <a:cs typeface="B Titr" panose="00000700000000000000" pitchFamily="2" charset="-78"/>
              </a:rPr>
              <a:t>.</a:t>
            </a:r>
          </a:p>
          <a:p>
            <a:pPr algn="just"/>
            <a:r>
              <a:rPr lang="fa-IR" dirty="0" smtClean="0">
                <a:cs typeface="B Titr" panose="00000700000000000000" pitchFamily="2" charset="-78"/>
              </a:rPr>
              <a:t>ترکیب </a:t>
            </a:r>
            <a:r>
              <a:rPr lang="fa-IR" dirty="0">
                <a:cs typeface="B Titr" panose="00000700000000000000" pitchFamily="2" charset="-78"/>
              </a:rPr>
              <a:t>شیر در طول تغذیه و در طول زمان تغییر می‌کند (شیر آغوز → انتقالی → بالغ).</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6531" y="4254899"/>
            <a:ext cx="3509309" cy="2339539"/>
          </a:xfrm>
          <a:prstGeom prst="rect">
            <a:avLst/>
          </a:prstGeom>
        </p:spPr>
      </p:pic>
    </p:spTree>
    <p:extLst>
      <p:ext uri="{BB962C8B-B14F-4D97-AF65-F5344CB8AC3E}">
        <p14:creationId xmlns:p14="http://schemas.microsoft.com/office/powerpoint/2010/main" val="4214222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0897" y="1076055"/>
            <a:ext cx="8911687" cy="1280890"/>
          </a:xfrm>
        </p:spPr>
        <p:txBody>
          <a:bodyPr/>
          <a:lstStyle/>
          <a:p>
            <a:r>
              <a:rPr lang="fa-IR" dirty="0">
                <a:solidFill>
                  <a:schemeClr val="accent6">
                    <a:lumMod val="50000"/>
                  </a:schemeClr>
                </a:solidFill>
                <a:cs typeface="B Titr" panose="00000700000000000000" pitchFamily="2" charset="-78"/>
              </a:rPr>
              <a:t>جنبه هاي ايمونولوژيك شير مادر </a:t>
            </a:r>
          </a:p>
        </p:txBody>
      </p:sp>
      <p:sp>
        <p:nvSpPr>
          <p:cNvPr id="3" name="Content Placeholder 2"/>
          <p:cNvSpPr>
            <a:spLocks noGrp="1"/>
          </p:cNvSpPr>
          <p:nvPr>
            <p:ph idx="1"/>
          </p:nvPr>
        </p:nvSpPr>
        <p:spPr/>
        <p:txBody>
          <a:bodyPr/>
          <a:lstStyle/>
          <a:p>
            <a:pPr algn="just"/>
            <a:r>
              <a:rPr lang="fa-IR" b="1" dirty="0"/>
              <a:t>جنبه‌های ایمنولوژیک شیر مادرحاوی آنتی‌بادی‌های </a:t>
            </a:r>
            <a:r>
              <a:rPr lang="en-US" b="1" dirty="0"/>
              <a:t>IgA، </a:t>
            </a:r>
            <a:r>
              <a:rPr lang="fa-IR" b="1" dirty="0"/>
              <a:t>لاکتوفرین، لیزوزیم، ماکروفاژها و لنفوسیت‌ها است.محافظت در برابر اسهال، عفونت‌های تنفسی و اوتیت مدیا.تقویت سیستم ایمنی و کاهش احتمال آلرژی و بیماری‌های خودایمنی در آینده.</a:t>
            </a:r>
          </a:p>
        </p:txBody>
      </p:sp>
    </p:spTree>
    <p:extLst>
      <p:ext uri="{BB962C8B-B14F-4D97-AF65-F5344CB8AC3E}">
        <p14:creationId xmlns:p14="http://schemas.microsoft.com/office/powerpoint/2010/main" val="810609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5753" y="1223200"/>
            <a:ext cx="8911687" cy="1280890"/>
          </a:xfrm>
        </p:spPr>
        <p:txBody>
          <a:bodyPr/>
          <a:lstStyle/>
          <a:p>
            <a:r>
              <a:rPr lang="fa-IR" dirty="0">
                <a:solidFill>
                  <a:schemeClr val="accent4">
                    <a:lumMod val="50000"/>
                  </a:schemeClr>
                </a:solidFill>
                <a:cs typeface="B Titr" panose="00000700000000000000" pitchFamily="2" charset="-78"/>
              </a:rPr>
              <a:t>تكنيک شيردهي </a:t>
            </a:r>
          </a:p>
        </p:txBody>
      </p:sp>
      <p:sp>
        <p:nvSpPr>
          <p:cNvPr id="3" name="Content Placeholder 2"/>
          <p:cNvSpPr>
            <a:spLocks noGrp="1"/>
          </p:cNvSpPr>
          <p:nvPr>
            <p:ph idx="1"/>
          </p:nvPr>
        </p:nvSpPr>
        <p:spPr/>
        <p:txBody>
          <a:bodyPr/>
          <a:lstStyle/>
          <a:p>
            <a:pPr algn="just"/>
            <a:r>
              <a:rPr lang="fa-IR" b="1" dirty="0">
                <a:cs typeface="B Titr" panose="00000700000000000000" pitchFamily="2" charset="-78"/>
              </a:rPr>
              <a:t>تکنیک صحیح </a:t>
            </a:r>
            <a:r>
              <a:rPr lang="fa-IR" b="1" dirty="0" smtClean="0">
                <a:cs typeface="B Titr" panose="00000700000000000000" pitchFamily="2" charset="-78"/>
              </a:rPr>
              <a:t>شیردهی وضعیت </a:t>
            </a:r>
            <a:r>
              <a:rPr lang="fa-IR" b="1" dirty="0">
                <a:cs typeface="B Titr" panose="00000700000000000000" pitchFamily="2" charset="-78"/>
              </a:rPr>
              <a:t>صحیح مادر و نوزاد:بدن نوزاد مقابل بدن مادر، دهان باز، چانه در تماس با پستان.پستان گرفتن صحیح:دهان نوزاد بخش بزرگی از هاله را دربرگیرد.صدای مکیدن آرام، بدون صداهای کلیک</a:t>
            </a:r>
            <a:r>
              <a:rPr lang="fa-IR" b="1" dirty="0" smtClean="0">
                <a:cs typeface="B Titr" panose="00000700000000000000" pitchFamily="2" charset="-78"/>
              </a:rPr>
              <a:t>.</a:t>
            </a:r>
          </a:p>
          <a:p>
            <a:pPr algn="just"/>
            <a:r>
              <a:rPr lang="fa-IR" b="1" dirty="0" smtClean="0">
                <a:cs typeface="B Titr" panose="00000700000000000000" pitchFamily="2" charset="-78"/>
              </a:rPr>
              <a:t>رفلکس </a:t>
            </a:r>
            <a:r>
              <a:rPr lang="fa-IR" b="1" dirty="0">
                <a:cs typeface="B Titr" panose="00000700000000000000" pitchFamily="2" charset="-78"/>
              </a:rPr>
              <a:t>اکسی‌توسین: مادر احساس گزگز یا خروج شیر را دارد</a:t>
            </a:r>
            <a:r>
              <a:rPr lang="fa-IR" b="1" dirty="0" smtClean="0">
                <a:cs typeface="B Titr" panose="00000700000000000000" pitchFamily="2" charset="-78"/>
              </a:rPr>
              <a:t>.</a:t>
            </a:r>
          </a:p>
          <a:p>
            <a:pPr algn="just"/>
            <a:r>
              <a:rPr lang="fa-IR" b="1" dirty="0" smtClean="0">
                <a:cs typeface="B Titr" panose="00000700000000000000" pitchFamily="2" charset="-78"/>
              </a:rPr>
              <a:t>شیر </a:t>
            </a:r>
            <a:r>
              <a:rPr lang="fa-IR" b="1" dirty="0">
                <a:cs typeface="B Titr" panose="00000700000000000000" pitchFamily="2" charset="-78"/>
              </a:rPr>
              <a:t>دادن از هر دو پستان در هر وعده توصیه می‌شود.</a:t>
            </a:r>
          </a:p>
        </p:txBody>
      </p:sp>
    </p:spTree>
    <p:extLst>
      <p:ext uri="{BB962C8B-B14F-4D97-AF65-F5344CB8AC3E}">
        <p14:creationId xmlns:p14="http://schemas.microsoft.com/office/powerpoint/2010/main" val="21068679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5849" y="949931"/>
            <a:ext cx="8911687" cy="1280890"/>
          </a:xfrm>
        </p:spPr>
        <p:txBody>
          <a:bodyPr/>
          <a:lstStyle/>
          <a:p>
            <a:r>
              <a:rPr lang="fa-IR" dirty="0">
                <a:cs typeface="B Titr" panose="00000700000000000000" pitchFamily="2" charset="-78"/>
              </a:rPr>
              <a:t>مشكلات شيردهي</a:t>
            </a:r>
          </a:p>
        </p:txBody>
      </p:sp>
      <p:sp>
        <p:nvSpPr>
          <p:cNvPr id="3" name="Content Placeholder 2"/>
          <p:cNvSpPr>
            <a:spLocks noGrp="1"/>
          </p:cNvSpPr>
          <p:nvPr>
            <p:ph idx="1"/>
          </p:nvPr>
        </p:nvSpPr>
        <p:spPr>
          <a:xfrm>
            <a:off x="2244967" y="2047539"/>
            <a:ext cx="8915400" cy="3777622"/>
          </a:xfrm>
        </p:spPr>
        <p:txBody>
          <a:bodyPr>
            <a:normAutofit/>
          </a:bodyPr>
          <a:lstStyle/>
          <a:p>
            <a:pPr algn="just"/>
            <a:r>
              <a:rPr lang="fa-IR" sz="2400" dirty="0" smtClean="0">
                <a:cs typeface="B Titr" panose="00000700000000000000" pitchFamily="2" charset="-78"/>
              </a:rPr>
              <a:t>شقاق </a:t>
            </a:r>
            <a:r>
              <a:rPr lang="fa-IR" sz="2400" dirty="0">
                <a:cs typeface="B Titr" panose="00000700000000000000" pitchFamily="2" charset="-78"/>
              </a:rPr>
              <a:t>و زخم نوک </a:t>
            </a:r>
            <a:r>
              <a:rPr lang="fa-IR" sz="2400" dirty="0" smtClean="0">
                <a:cs typeface="B Titr" panose="00000700000000000000" pitchFamily="2" charset="-78"/>
              </a:rPr>
              <a:t>پستان</a:t>
            </a:r>
          </a:p>
          <a:p>
            <a:pPr algn="just"/>
            <a:r>
              <a:rPr lang="fa-IR" sz="2400" dirty="0" smtClean="0">
                <a:cs typeface="B Titr" panose="00000700000000000000" pitchFamily="2" charset="-78"/>
              </a:rPr>
              <a:t>نیپل صاف یا فرورفته</a:t>
            </a:r>
            <a:endParaRPr lang="fa-IR" sz="2400" dirty="0" smtClean="0">
              <a:cs typeface="B Titr" panose="00000700000000000000" pitchFamily="2" charset="-78"/>
            </a:endParaRPr>
          </a:p>
          <a:p>
            <a:pPr algn="just"/>
            <a:r>
              <a:rPr lang="fa-IR" sz="2400" dirty="0" smtClean="0">
                <a:cs typeface="B Titr" panose="00000700000000000000" pitchFamily="2" charset="-78"/>
              </a:rPr>
              <a:t>احتقان پستان</a:t>
            </a:r>
          </a:p>
          <a:p>
            <a:pPr algn="just"/>
            <a:r>
              <a:rPr lang="fa-IR" sz="2400" dirty="0" smtClean="0">
                <a:cs typeface="B Titr" panose="00000700000000000000" pitchFamily="2" charset="-78"/>
              </a:rPr>
              <a:t>انسداد مجاری</a:t>
            </a:r>
          </a:p>
          <a:p>
            <a:pPr algn="just"/>
            <a:r>
              <a:rPr lang="fa-IR" sz="2400" dirty="0" smtClean="0">
                <a:cs typeface="B Titr" panose="00000700000000000000" pitchFamily="2" charset="-78"/>
              </a:rPr>
              <a:t>ماستیت</a:t>
            </a:r>
          </a:p>
          <a:p>
            <a:pPr algn="just"/>
            <a:r>
              <a:rPr lang="fa-IR" sz="2400" dirty="0" smtClean="0">
                <a:cs typeface="B Titr" panose="00000700000000000000" pitchFamily="2" charset="-78"/>
              </a:rPr>
              <a:t>آبسه</a:t>
            </a:r>
            <a:endParaRPr lang="fa-IR" sz="2400" dirty="0">
              <a:cs typeface="B Titr" panose="000007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2666" y="1590376"/>
            <a:ext cx="3081867" cy="4622801"/>
          </a:xfrm>
          <a:prstGeom prst="rect">
            <a:avLst/>
          </a:prstGeom>
        </p:spPr>
      </p:pic>
    </p:spTree>
    <p:extLst>
      <p:ext uri="{BB962C8B-B14F-4D97-AF65-F5344CB8AC3E}">
        <p14:creationId xmlns:p14="http://schemas.microsoft.com/office/powerpoint/2010/main" val="564302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11159" y="852710"/>
            <a:ext cx="8911687" cy="1280890"/>
          </a:xfrm>
        </p:spPr>
        <p:txBody>
          <a:bodyPr/>
          <a:lstStyle/>
          <a:p>
            <a:r>
              <a:rPr lang="fa-IR" dirty="0">
                <a:cs typeface="B Titr" panose="00000700000000000000" pitchFamily="2" charset="-78"/>
              </a:rPr>
              <a:t>بيماري و شيردهي </a:t>
            </a:r>
          </a:p>
        </p:txBody>
      </p:sp>
      <p:sp>
        <p:nvSpPr>
          <p:cNvPr id="3" name="Content Placeholder 2"/>
          <p:cNvSpPr>
            <a:spLocks noGrp="1"/>
          </p:cNvSpPr>
          <p:nvPr>
            <p:ph idx="1"/>
          </p:nvPr>
        </p:nvSpPr>
        <p:spPr/>
        <p:txBody>
          <a:bodyPr>
            <a:normAutofit/>
          </a:bodyPr>
          <a:lstStyle/>
          <a:p>
            <a:r>
              <a:rPr lang="fa-IR" dirty="0" smtClean="0">
                <a:cs typeface="B Titr" panose="00000700000000000000" pitchFamily="2" charset="-78"/>
              </a:rPr>
              <a:t>اغلب </a:t>
            </a:r>
            <a:r>
              <a:rPr lang="fa-IR" dirty="0">
                <a:cs typeface="B Titr" panose="00000700000000000000" pitchFamily="2" charset="-78"/>
              </a:rPr>
              <a:t>بیماری‌های مادر </a:t>
            </a:r>
            <a:r>
              <a:rPr lang="fa-IR" dirty="0" smtClean="0">
                <a:cs typeface="B Titr" panose="00000700000000000000" pitchFamily="2" charset="-78"/>
              </a:rPr>
              <a:t>منع </a:t>
            </a:r>
            <a:r>
              <a:rPr lang="fa-IR" dirty="0">
                <a:cs typeface="B Titr" panose="00000700000000000000" pitchFamily="2" charset="-78"/>
              </a:rPr>
              <a:t>شیردهی نیستند</a:t>
            </a:r>
            <a:r>
              <a:rPr lang="fa-IR" dirty="0" smtClean="0">
                <a:cs typeface="B Titr" panose="00000700000000000000" pitchFamily="2" charset="-78"/>
              </a:rPr>
              <a:t>.</a:t>
            </a:r>
          </a:p>
          <a:p>
            <a:r>
              <a:rPr lang="fa-IR" dirty="0" smtClean="0">
                <a:solidFill>
                  <a:srgbClr val="FF0000"/>
                </a:solidFill>
                <a:cs typeface="B Titr" panose="00000700000000000000" pitchFamily="2" charset="-78"/>
              </a:rPr>
              <a:t>شیردهی مجاز:</a:t>
            </a:r>
          </a:p>
          <a:p>
            <a:r>
              <a:rPr lang="fa-IR" dirty="0" smtClean="0">
                <a:cs typeface="B Titr" panose="00000700000000000000" pitchFamily="2" charset="-78"/>
              </a:rPr>
              <a:t>بیماری های ویروسی خفیف (مثل سرماخوردگی /آنفولانزا/گلودرد ویروسی /تب خفیف) ماستیت</a:t>
            </a:r>
          </a:p>
          <a:p>
            <a:r>
              <a:rPr lang="fa-IR" dirty="0" smtClean="0">
                <a:solidFill>
                  <a:srgbClr val="FF0000"/>
                </a:solidFill>
                <a:cs typeface="B Titr" panose="00000700000000000000" pitchFamily="2" charset="-78"/>
              </a:rPr>
              <a:t>منع شیردهی:</a:t>
            </a:r>
            <a:endParaRPr lang="fa-IR" dirty="0" smtClean="0">
              <a:solidFill>
                <a:srgbClr val="FF0000"/>
              </a:solidFill>
              <a:cs typeface="B Titr" panose="00000700000000000000" pitchFamily="2" charset="-78"/>
            </a:endParaRPr>
          </a:p>
          <a:p>
            <a:r>
              <a:rPr lang="fa-IR" dirty="0" smtClean="0">
                <a:cs typeface="B Titr" panose="00000700000000000000" pitchFamily="2" charset="-78"/>
              </a:rPr>
              <a:t>عفونت </a:t>
            </a:r>
            <a:r>
              <a:rPr lang="en-US" dirty="0" smtClean="0">
                <a:cs typeface="B Titr" panose="00000700000000000000" pitchFamily="2" charset="-78"/>
              </a:rPr>
              <a:t>HIV</a:t>
            </a:r>
            <a:r>
              <a:rPr lang="fa-IR" dirty="0" smtClean="0">
                <a:cs typeface="B Titr" panose="00000700000000000000" pitchFamily="2" charset="-78"/>
              </a:rPr>
              <a:t>(بسته به دستورالعمل و تحت درمان بودن یا نبودن)</a:t>
            </a:r>
            <a:endParaRPr lang="en-US" dirty="0" smtClean="0">
              <a:cs typeface="B Titr" panose="00000700000000000000" pitchFamily="2" charset="-78"/>
            </a:endParaRPr>
          </a:p>
          <a:p>
            <a:r>
              <a:rPr lang="fa-IR" dirty="0" smtClean="0">
                <a:cs typeface="B Titr" panose="00000700000000000000" pitchFamily="2" charset="-78"/>
              </a:rPr>
              <a:t>سل فعال درمان نشده</a:t>
            </a:r>
          </a:p>
          <a:p>
            <a:r>
              <a:rPr lang="fa-IR" dirty="0" smtClean="0">
                <a:cs typeface="B Titr" panose="00000700000000000000" pitchFamily="2" charset="-78"/>
              </a:rPr>
              <a:t>عفونت های خاص ویروسی یا باکتریایی شدید مثل </a:t>
            </a:r>
            <a:r>
              <a:rPr lang="en-US" dirty="0" smtClean="0">
                <a:cs typeface="B Titr" panose="00000700000000000000" pitchFamily="2" charset="-78"/>
              </a:rPr>
              <a:t>HTLV-1</a:t>
            </a:r>
            <a:r>
              <a:rPr lang="fa-IR" dirty="0" smtClean="0">
                <a:cs typeface="B Titr" panose="00000700000000000000" pitchFamily="2" charset="-78"/>
              </a:rPr>
              <a:t>یا </a:t>
            </a:r>
            <a:r>
              <a:rPr lang="en-US" dirty="0" smtClean="0">
                <a:cs typeface="B Titr" panose="00000700000000000000" pitchFamily="2" charset="-78"/>
              </a:rPr>
              <a:t>HTLV2</a:t>
            </a:r>
            <a:endParaRPr lang="fa-IR" dirty="0" smtClean="0">
              <a:cs typeface="B Titr" panose="00000700000000000000" pitchFamily="2" charset="-78"/>
            </a:endParaRPr>
          </a:p>
          <a:p>
            <a:r>
              <a:rPr lang="fa-IR" dirty="0" smtClean="0">
                <a:cs typeface="B Titr" panose="00000700000000000000" pitchFamily="2" charset="-78"/>
              </a:rPr>
              <a:t>مصرف برخی داروها مثل برخی داروهای ضد صرع یا روان پزشکی خاص یا داروهای شیمی درمانی –رادیواکتیو تراپی</a:t>
            </a:r>
            <a:endParaRPr lang="fa-IR" dirty="0" smtClean="0">
              <a:cs typeface="B Titr" panose="00000700000000000000" pitchFamily="2" charset="-78"/>
            </a:endParaRPr>
          </a:p>
        </p:txBody>
      </p:sp>
    </p:spTree>
    <p:extLst>
      <p:ext uri="{BB962C8B-B14F-4D97-AF65-F5344CB8AC3E}">
        <p14:creationId xmlns:p14="http://schemas.microsoft.com/office/powerpoint/2010/main" val="1351387925"/>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67</TotalTime>
  <Words>528</Words>
  <Application>Microsoft Office PowerPoint</Application>
  <PresentationFormat>Widescreen</PresentationFormat>
  <Paragraphs>63</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B Titr</vt:lpstr>
      <vt:lpstr>Century Gothic</vt:lpstr>
      <vt:lpstr>Tahoma</vt:lpstr>
      <vt:lpstr>Wingdings 3</vt:lpstr>
      <vt:lpstr>Wisp</vt:lpstr>
      <vt:lpstr>PowerPoint Presentation</vt:lpstr>
      <vt:lpstr> اهمیت برنامه ترویج تغذیه با شیر مادرتغذیه با شیر مادر یکی از مؤثرترین مداخلات برای کاهش مرگ‌ومیر نوزادان و کودکان زیر ۵ سال است.شیر مادر، غذایی کامل، ایمن، و بهداشتی است که نیازهای تغذیه‌ای، ایمنی و روانی کودک را تأمین می‌کند.تغذیه انحصاری با شیر مادر تا ۶ ماهگی می‌تواند تا ۱۳٪ مرگ‌ومیر کودکان را کاهش دهد.ترویج و حمایت از شیردهی نیازمند مشارکت خانواده، جامعه و نظام سلامت است.هدف برنامه: افزایش نرخ تغذیه انحصاری با شیر مادر، ارتقای سلامت مادر و کودک، و کاهش بیماری‌های عفونی و مزمن.</vt:lpstr>
      <vt:lpstr>آناتومي و فيزيولوژي پستان: </vt:lpstr>
      <vt:lpstr>PowerPoint Presentation</vt:lpstr>
      <vt:lpstr>جنبه هاي تغذيه اي شيرمادر </vt:lpstr>
      <vt:lpstr>جنبه هاي ايمونولوژيك شير مادر </vt:lpstr>
      <vt:lpstr>تكنيک شيردهي </vt:lpstr>
      <vt:lpstr>مشكلات شيردهي</vt:lpstr>
      <vt:lpstr>بيماري و شيردهي </vt:lpstr>
      <vt:lpstr>تغذيه با شيرمادر در شيرخواران بيمار </vt:lpstr>
      <vt:lpstr>مادران شاغل و شيردهي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اهمیت برنامه ترویج تغذیه با شیر مادرتغذیه با شیر مادر یکی از مؤثرترین مداخلات برای کاهش مرگ‌ومیر نوزادان و کودکان زیر ۵ سال است.شیر مادر، غذایی کامل، ایمن، و بهداشتی است که نیازهای تغذیه‌ای، ایمنی و روانی کودک را تأمین می‌کند.تغذیه انحصاری با شیر مادر تا ۶ ماهگی می‌تواند تا ۱۳٪ مرگ‌ومیر کودکان را کاهش دهد.ترویج و حمایت از شیردهی نیازمند مشارکت خانواده، جامعه و نظام سلامت است.هدف برنامه: افزایش نرخ تغذیه انحصاری با شیر مادر، ارتقای سلامت مادر و کودک، و کاهش بیماری‌های عفونی و مزمن.</dc:title>
  <dc:creator>Koodakan-LM</dc:creator>
  <cp:lastModifiedBy>Koodakan-LM</cp:lastModifiedBy>
  <cp:revision>9</cp:revision>
  <dcterms:created xsi:type="dcterms:W3CDTF">2025-10-06T06:35:52Z</dcterms:created>
  <dcterms:modified xsi:type="dcterms:W3CDTF">2025-10-13T06:12:29Z</dcterms:modified>
</cp:coreProperties>
</file>